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63" r:id="rId3"/>
    <p:sldId id="265" r:id="rId4"/>
    <p:sldId id="266" r:id="rId5"/>
    <p:sldId id="320" r:id="rId6"/>
    <p:sldId id="293" r:id="rId7"/>
    <p:sldId id="294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38" r:id="rId18"/>
    <p:sldId id="339" r:id="rId19"/>
    <p:sldId id="340" r:id="rId20"/>
    <p:sldId id="342" r:id="rId21"/>
    <p:sldId id="343" r:id="rId22"/>
    <p:sldId id="344" r:id="rId23"/>
    <p:sldId id="350" r:id="rId24"/>
    <p:sldId id="351" r:id="rId25"/>
    <p:sldId id="345" r:id="rId26"/>
    <p:sldId id="346" r:id="rId27"/>
    <p:sldId id="348" r:id="rId28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30"/>
      <p:bold r:id="rId31"/>
      <p:italic r:id="rId32"/>
      <p:boldItalic r:id="rId33"/>
    </p:embeddedFont>
    <p:embeddedFont>
      <p:font typeface="Montserrat SemiBold" panose="00000700000000000000" pitchFamily="2" charset="-52"/>
      <p:regular r:id="rId34"/>
      <p:bold r:id="rId35"/>
      <p:italic r:id="rId36"/>
      <p:boldItalic r:id="rId37"/>
    </p:embeddedFont>
    <p:embeddedFont>
      <p:font typeface="PT Serif" panose="020A0603040505020204" pitchFamily="18" charset="-52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17" d="100"/>
          <a:sy n="117" d="100"/>
        </p:scale>
        <p:origin x="13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636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307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751300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Подача заявлений в организации отдыха детей и их оздоровления, расположенные на побережье Черного моря, в 2026 году для отдельных категорий детей, проживающих на территории города Екатеринбурга, </a:t>
            </a:r>
            <a:br>
              <a:rPr lang="ru-RU" sz="2400" b="1" dirty="0">
                <a:solidFill>
                  <a:srgbClr val="7030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22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71936-A2E5-4CF9-BA1A-E2050F49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841" y="3986031"/>
            <a:ext cx="1076085" cy="1076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6" y="2031835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99838"/>
            <a:ext cx="2914925" cy="3063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5BE342-8C1A-4899-8292-B47AD04B7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04941" y="1167952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2" y="2626458"/>
            <a:ext cx="3453873" cy="2123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26" y="1813364"/>
            <a:ext cx="3626365" cy="21572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DC8A32-4E98-4D3A-AF13-00FD8F20E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B2BA38-5308-49DF-8F48-A0D5A4348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585E32-5F34-4B68-A1CE-CE1258340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55" y="1464128"/>
            <a:ext cx="5580289" cy="31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рождении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5DBA15-D595-43BD-9494-1D6979706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788455-0864-4786-B8C0-30CE08263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5E9DB9-56D1-419B-B575-7E8A12D94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AB3E37-87E3-415F-99F8-03D409CCE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0537EB-32ED-418B-A9B3-85483CA5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B605E8-1B22-4BE6-84CB-F8F7B572D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AF050-2673-4534-AE8D-2AA407F5A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8645" y="808530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Едином портале государственных и муниципальных услуг (ЕПГУ)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0544" y="2323751"/>
            <a:ext cx="8302911" cy="1975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</a:t>
            </a:r>
          </a:p>
          <a:p>
            <a:pPr marL="88900" indent="0" algn="ctr">
              <a:buClr>
                <a:schemeClr val="accent3"/>
              </a:buClr>
              <a:defRPr/>
            </a:pP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A887B6-8222-457B-9B60-57C53FADC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595BD4-A08F-4121-9F6B-4DC2EAE6D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88" y="1777602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528099-C981-4FC7-946B-B4F60178F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68288" indent="0" algn="ctr"/>
            <a:r>
              <a:rPr lang="ru-RU" altLang="ru-RU" dirty="0"/>
              <a:t>Дети участников СВО</a:t>
            </a:r>
          </a:p>
          <a:p>
            <a:pPr marL="268288" indent="0" algn="ctr"/>
            <a:endParaRPr lang="ru-RU" altLang="ru-RU" dirty="0"/>
          </a:p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0" y="2279233"/>
            <a:ext cx="3391578" cy="17589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EE51B6-DA50-41BF-BE21-75BECD7E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6B31E5-1155-4C22-9DA0-A0F7A6205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326" y="2303633"/>
            <a:ext cx="3497291" cy="14035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17821F-A725-4377-8534-4F7F52C1B8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68" b="7895"/>
          <a:stretch/>
        </p:blipFill>
        <p:spPr>
          <a:xfrm>
            <a:off x="4064326" y="3692353"/>
            <a:ext cx="3497290" cy="345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324D43-C9ED-4AC5-BD85-B2EFB6C46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325" y="2279233"/>
            <a:ext cx="3497289" cy="10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68288" indent="0" algn="ctr"/>
            <a:r>
              <a:rPr lang="ru-RU" altLang="ru-RU" dirty="0"/>
              <a:t>Дети, находящиеся в трудной жизненной ситуации</a:t>
            </a:r>
          </a:p>
          <a:p>
            <a:pPr marL="268288" indent="0" algn="ctr"/>
            <a:endParaRPr lang="ru-RU" altLang="ru-RU" dirty="0"/>
          </a:p>
          <a:p>
            <a:pPr marL="268288" indent="0" algn="ctr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0" y="2236066"/>
            <a:ext cx="3329565" cy="17267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EE51B6-DA50-41BF-BE21-75BECD7E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B1996-91A1-4EB7-BBFB-B80E4744D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29664"/>
            <a:ext cx="2916304" cy="3331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D71DC2-6F36-4B3A-B259-A2EC38D8B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236066"/>
            <a:ext cx="2895936" cy="1062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1DB516-1BC9-46AB-869E-0AD0C739C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298372"/>
            <a:ext cx="2895936" cy="3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2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0"/>
            <a:ext cx="8623896" cy="1062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68288" indent="0" algn="ctr"/>
            <a:r>
              <a:rPr lang="ru-RU" altLang="ru-RU" dirty="0"/>
              <a:t>Дети, являющиеся победителями и призерами профильных олимпиад, конкурсов, фестивалей и иных мероприятий</a:t>
            </a:r>
          </a:p>
          <a:p>
            <a:pPr marL="268288" indent="0" algn="ctr"/>
            <a:endParaRPr lang="ru-RU" altLang="ru-RU" dirty="0"/>
          </a:p>
          <a:p>
            <a:pPr marL="268288" indent="0" algn="ctr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8" y="2571750"/>
            <a:ext cx="3329565" cy="17267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EE51B6-DA50-41BF-BE21-75BECD7E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D71DC2-6F36-4B3A-B259-A2EC38D8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71750"/>
            <a:ext cx="2895936" cy="10623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AD8BE-F210-4DA2-AC92-E6882E1F6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3634056"/>
            <a:ext cx="2895936" cy="434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EAF870-BE12-46C0-B75A-6389FD435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068216"/>
            <a:ext cx="2895936" cy="4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подаче заявления необходимо выбрать лагерь «</a:t>
            </a:r>
            <a:r>
              <a:rPr lang="ru-RU" altLang="ru-RU" dirty="0" err="1"/>
              <a:t>ДепОбр</a:t>
            </a:r>
            <a:r>
              <a:rPr lang="ru-RU" altLang="ru-RU" dirty="0"/>
              <a:t> АГ Екатеринбурга - региональный проект "Поезд здоровья 2.0"»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3EEB35-C961-4C12-BC66-346AA894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50EA2B-FF51-4458-BC28-AA7573109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489" y="1943797"/>
            <a:ext cx="3927021" cy="29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 lnSpcReduction="10000"/>
          </a:bodyPr>
          <a:lstStyle/>
          <a:p>
            <a:pPr indent="-7938"/>
            <a:r>
              <a:rPr lang="ru-RU" dirty="0"/>
              <a:t>В случае если ранее в заявлении была выбрана льготная категория, то при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85682E-DF23-44C0-AFE6-09C4218AB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4977923" cy="1624176"/>
          </a:xfrm>
        </p:spPr>
        <p:txBody>
          <a:bodyPr>
            <a:normAutofit/>
          </a:bodyPr>
          <a:lstStyle/>
          <a:p>
            <a:pPr indent="-7938"/>
            <a:r>
              <a:rPr lang="ru-RU" sz="1200" dirty="0"/>
              <a:t>Для выбора места получения результата предоставления услуги необходимо </a:t>
            </a:r>
            <a:r>
              <a:rPr lang="ru-RU" altLang="ru-RU" sz="1200" dirty="0"/>
              <a:t>в поле поиска указать значение «Екатеринбург»</a:t>
            </a:r>
            <a:br>
              <a:rPr lang="ru-RU" altLang="ru-RU" sz="1200" dirty="0"/>
            </a:br>
            <a:r>
              <a:rPr lang="ru-RU" altLang="ru-RU" sz="1200" dirty="0"/>
              <a:t>и выбрать «Администрация города Екатеринбурга»</a:t>
            </a:r>
          </a:p>
          <a:p>
            <a:pPr indent="-7938"/>
            <a:r>
              <a:rPr lang="ru-RU" dirty="0"/>
              <a:t>                                                                    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413674" y="2098634"/>
            <a:ext cx="4485594" cy="2031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679" y="2809030"/>
            <a:ext cx="3239764" cy="1827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E175F-15B4-4F11-8F23-4FBD2D683FE8}"/>
              </a:ext>
            </a:extLst>
          </p:cNvPr>
          <p:cNvSpPr txBox="1"/>
          <p:nvPr/>
        </p:nvSpPr>
        <p:spPr>
          <a:xfrm>
            <a:off x="5019397" y="950822"/>
            <a:ext cx="41246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Электронный результат будет направлен в ваш личный кабинет</a:t>
            </a:r>
            <a:b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на ЕПГУ.</a:t>
            </a:r>
          </a:p>
          <a:p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При необходимости получения результата на бумажном носителе необходимо поставить «галочку»</a:t>
            </a:r>
            <a:b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в соответствующее поле.</a:t>
            </a:r>
          </a:p>
          <a:p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отправки заявления нажать кнопку «Отправить заявление».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9" y="2025869"/>
            <a:ext cx="5327809" cy="2454278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00E071D-CFD7-4581-AC9B-30B7A91CFDA2}"/>
              </a:ext>
            </a:extLst>
          </p:cNvPr>
          <p:cNvCxnSpPr>
            <a:cxnSpLocks/>
          </p:cNvCxnSpPr>
          <p:nvPr/>
        </p:nvCxnSpPr>
        <p:spPr>
          <a:xfrm>
            <a:off x="2837793" y="1710559"/>
            <a:ext cx="3281653" cy="43085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CF2DC4-C379-4E44-881E-29DE07349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4F6E0A-AAF0-4E89-BFF2-46E7A8E77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https://www.gosuslugi.ru/600173/1</a:t>
            </a:r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3990841" y="1117914"/>
            <a:ext cx="3649534" cy="32448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0C81BA-5485-4539-958F-D2C9FDD44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6560844" cy="4719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1" y="1997670"/>
            <a:ext cx="5362132" cy="2843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3E2F90-DF7F-4AAC-87A0-FFFA63CC0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117914"/>
            <a:ext cx="3426595" cy="3731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F4694A-34F2-4C79-B1DD-97E3EBB10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2B4993-53DE-4CA5-9B59-E6D81C1FC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2EFBF7-4FBB-46FC-8C1A-32BB6F687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395" y="3970586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13072</TotalTime>
  <Words>920</Words>
  <Application>Microsoft Office PowerPoint</Application>
  <PresentationFormat>Экран (16:9)</PresentationFormat>
  <Paragraphs>97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PT Serif</vt:lpstr>
      <vt:lpstr>Montserrat SemiBold</vt:lpstr>
      <vt:lpstr>Montserrat</vt:lpstr>
      <vt:lpstr>Gameday</vt:lpstr>
      <vt:lpstr>           Подача заявлений в организации отдыха детей и их оздоровления, расположенные на побережье Черного моря, в 2026 году для отдельных категорий детей, проживающих на территории города Екатеринбурга,  с использованием федеральной портальной формы на Едином портале государственных и муниципальных услуг (функций)  </vt:lpstr>
      <vt:lpstr>Если нет регистрации на Едином портале государственных и муниципальных услуг (ЕПГУ)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Эбзеева Лилия Камильевна</cp:lastModifiedBy>
  <cp:revision>175</cp:revision>
  <dcterms:modified xsi:type="dcterms:W3CDTF">2026-04-16T04:58:02Z</dcterms:modified>
</cp:coreProperties>
</file>