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33" r:id="rId2"/>
    <p:sldId id="259" r:id="rId3"/>
    <p:sldId id="294" r:id="rId4"/>
    <p:sldId id="257" r:id="rId5"/>
    <p:sldId id="260" r:id="rId6"/>
    <p:sldId id="295" r:id="rId7"/>
    <p:sldId id="265" r:id="rId8"/>
    <p:sldId id="268" r:id="rId9"/>
    <p:sldId id="299" r:id="rId10"/>
    <p:sldId id="300" r:id="rId11"/>
    <p:sldId id="297" r:id="rId12"/>
    <p:sldId id="274" r:id="rId13"/>
    <p:sldId id="285" r:id="rId14"/>
    <p:sldId id="301" r:id="rId15"/>
    <p:sldId id="293" r:id="rId16"/>
    <p:sldId id="334" r:id="rId17"/>
    <p:sldId id="303" r:id="rId18"/>
    <p:sldId id="304" r:id="rId19"/>
    <p:sldId id="330" r:id="rId20"/>
    <p:sldId id="305" r:id="rId21"/>
    <p:sldId id="306" r:id="rId22"/>
    <p:sldId id="307" r:id="rId23"/>
    <p:sldId id="331" r:id="rId24"/>
    <p:sldId id="332" r:id="rId25"/>
    <p:sldId id="311" r:id="rId26"/>
    <p:sldId id="313" r:id="rId27"/>
    <p:sldId id="314" r:id="rId28"/>
    <p:sldId id="324" r:id="rId29"/>
    <p:sldId id="325" r:id="rId30"/>
    <p:sldId id="326" r:id="rId31"/>
    <p:sldId id="327" r:id="rId32"/>
    <p:sldId id="329" r:id="rId33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53" autoAdjust="0"/>
  </p:normalViewPr>
  <p:slideViewPr>
    <p:cSldViewPr>
      <p:cViewPr varScale="1">
        <p:scale>
          <a:sx n="100" d="100"/>
          <a:sy n="100" d="100"/>
        </p:scale>
        <p:origin x="389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4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#1" loCatId="hierarchy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/>
            <a:t>Обязательные экзамены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Математика 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216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2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1663" custLinFactNeighborY="-8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</dgm:ptLst>
  <dgm:cxnLst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9B32E3FA-7F73-4411-AED6-A84B7033720B}" type="presOf" srcId="{90005E63-0D64-46AE-848E-97AB9E1667C2}" destId="{25E5AEEE-7E8A-4E05-8824-85D065329EAA}" srcOrd="0" destOrd="0" presId="urn:microsoft.com/office/officeart/2005/8/layout/hierarchy2#1"/>
    <dgm:cxn modelId="{9FC519F0-B87F-457D-B49C-A71848958DA3}" type="presOf" srcId="{61F57C67-73AE-4FC9-A243-3D5F121303D5}" destId="{8891F35F-2BA5-4BF2-9640-E99C8C970AC3}" srcOrd="0" destOrd="0" presId="urn:microsoft.com/office/officeart/2005/8/layout/hierarchy2#1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A0B788C4-C0F7-4C32-89FE-B280D9DAFE94}" type="presOf" srcId="{61F57C67-73AE-4FC9-A243-3D5F121303D5}" destId="{5D5F9D07-69EE-47BB-8988-6B3EA4A05963}" srcOrd="1" destOrd="0" presId="urn:microsoft.com/office/officeart/2005/8/layout/hierarchy2#1"/>
    <dgm:cxn modelId="{E4ED45DB-B46B-47F3-B848-DBC59D3C9ACF}" type="presOf" srcId="{082AFB0E-F1F1-4D1D-B565-8787D940D3B7}" destId="{A066A45F-1F67-4C97-AD8A-22F2F5448E7A}" srcOrd="1" destOrd="0" presId="urn:microsoft.com/office/officeart/2005/8/layout/hierarchy2#1"/>
    <dgm:cxn modelId="{F19922CA-7595-4933-9C55-F3ABFF8A7CD0}" type="presOf" srcId="{E1F25CB5-9355-4844-AF14-38B6246F05E1}" destId="{908029E4-880D-4F10-BCE2-219930A644EF}" srcOrd="0" destOrd="0" presId="urn:microsoft.com/office/officeart/2005/8/layout/hierarchy2#1"/>
    <dgm:cxn modelId="{006FA786-3DEC-48DF-9A0E-83260C86BE70}" type="presOf" srcId="{082AFB0E-F1F1-4D1D-B565-8787D940D3B7}" destId="{0884195C-7C18-403E-8280-7A292D319737}" srcOrd="0" destOrd="0" presId="urn:microsoft.com/office/officeart/2005/8/layout/hierarchy2#1"/>
    <dgm:cxn modelId="{7BCEC8CF-4CFE-49CF-B94D-877AA1FB7277}" type="presOf" srcId="{8F55C34A-DBAF-446D-BE85-9DCB4D8B87AE}" destId="{8A13A7E1-6370-427C-9EAF-52DA402B7184}" srcOrd="0" destOrd="0" presId="urn:microsoft.com/office/officeart/2005/8/layout/hierarchy2#1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49427F8E-7DEF-42CE-87CC-F6C2D3E17826}" type="presOf" srcId="{8946BCD7-8BD6-4AAA-B77F-CE5915B70F2D}" destId="{2B754F8A-B7CF-48AC-A4E9-416F36613CE4}" srcOrd="0" destOrd="0" presId="urn:microsoft.com/office/officeart/2005/8/layout/hierarchy2#1"/>
    <dgm:cxn modelId="{2E67CBC3-CE26-418B-ADAB-38DD67E2A959}" type="presParOf" srcId="{25E5AEEE-7E8A-4E05-8824-85D065329EAA}" destId="{FEC4F867-2BF1-4396-8EB3-EF6CF12BF4B8}" srcOrd="0" destOrd="0" presId="urn:microsoft.com/office/officeart/2005/8/layout/hierarchy2#1"/>
    <dgm:cxn modelId="{4D27E2D0-087C-4F4E-AAB6-2C918CA96507}" type="presParOf" srcId="{FEC4F867-2BF1-4396-8EB3-EF6CF12BF4B8}" destId="{908029E4-880D-4F10-BCE2-219930A644EF}" srcOrd="0" destOrd="0" presId="urn:microsoft.com/office/officeart/2005/8/layout/hierarchy2#1"/>
    <dgm:cxn modelId="{B0DB3516-859E-45C2-AD2E-BD5FC879EFEB}" type="presParOf" srcId="{FEC4F867-2BF1-4396-8EB3-EF6CF12BF4B8}" destId="{5B6D5CE7-C9DD-4D1E-BB04-422CDEC56B9E}" srcOrd="1" destOrd="0" presId="urn:microsoft.com/office/officeart/2005/8/layout/hierarchy2#1"/>
    <dgm:cxn modelId="{C10C818D-4F77-496A-98E5-FD606FEC3FDF}" type="presParOf" srcId="{5B6D5CE7-C9DD-4D1E-BB04-422CDEC56B9E}" destId="{0884195C-7C18-403E-8280-7A292D319737}" srcOrd="0" destOrd="0" presId="urn:microsoft.com/office/officeart/2005/8/layout/hierarchy2#1"/>
    <dgm:cxn modelId="{C8DFF725-50C3-4850-9E31-6DC327471C31}" type="presParOf" srcId="{0884195C-7C18-403E-8280-7A292D319737}" destId="{A066A45F-1F67-4C97-AD8A-22F2F5448E7A}" srcOrd="0" destOrd="0" presId="urn:microsoft.com/office/officeart/2005/8/layout/hierarchy2#1"/>
    <dgm:cxn modelId="{9E82B256-8068-4152-9252-BF1DCB6E6E72}" type="presParOf" srcId="{5B6D5CE7-C9DD-4D1E-BB04-422CDEC56B9E}" destId="{7704E23D-E155-44C3-A28A-E878096F097E}" srcOrd="1" destOrd="0" presId="urn:microsoft.com/office/officeart/2005/8/layout/hierarchy2#1"/>
    <dgm:cxn modelId="{4B947443-478D-4218-A198-9F7ED4C0420D}" type="presParOf" srcId="{7704E23D-E155-44C3-A28A-E878096F097E}" destId="{8A13A7E1-6370-427C-9EAF-52DA402B7184}" srcOrd="0" destOrd="0" presId="urn:microsoft.com/office/officeart/2005/8/layout/hierarchy2#1"/>
    <dgm:cxn modelId="{10A334B1-5C2A-45A1-B1F7-94AEDACD8BFE}" type="presParOf" srcId="{7704E23D-E155-44C3-A28A-E878096F097E}" destId="{42CF3BB5-3F52-4818-94E3-845C33D734CD}" srcOrd="1" destOrd="0" presId="urn:microsoft.com/office/officeart/2005/8/layout/hierarchy2#1"/>
    <dgm:cxn modelId="{A1FF6F6B-F330-4A1B-A26E-684774F86A79}" type="presParOf" srcId="{5B6D5CE7-C9DD-4D1E-BB04-422CDEC56B9E}" destId="{8891F35F-2BA5-4BF2-9640-E99C8C970AC3}" srcOrd="2" destOrd="0" presId="urn:microsoft.com/office/officeart/2005/8/layout/hierarchy2#1"/>
    <dgm:cxn modelId="{3A86DA71-0438-4934-9093-8075FFA18E18}" type="presParOf" srcId="{8891F35F-2BA5-4BF2-9640-E99C8C970AC3}" destId="{5D5F9D07-69EE-47BB-8988-6B3EA4A05963}" srcOrd="0" destOrd="0" presId="urn:microsoft.com/office/officeart/2005/8/layout/hierarchy2#1"/>
    <dgm:cxn modelId="{2F7F9B4A-7484-485D-9CBE-89A722038DDF}" type="presParOf" srcId="{5B6D5CE7-C9DD-4D1E-BB04-422CDEC56B9E}" destId="{33BBFEAB-A97D-4452-86C5-14817C83FEE4}" srcOrd="3" destOrd="0" presId="urn:microsoft.com/office/officeart/2005/8/layout/hierarchy2#1"/>
    <dgm:cxn modelId="{FF119BC7-C2E7-401F-A555-AFA29658F6B0}" type="presParOf" srcId="{33BBFEAB-A97D-4452-86C5-14817C83FEE4}" destId="{2B754F8A-B7CF-48AC-A4E9-416F36613CE4}" srcOrd="0" destOrd="0" presId="urn:microsoft.com/office/officeart/2005/8/layout/hierarchy2#1"/>
    <dgm:cxn modelId="{0A2A89E7-3D21-4807-93AA-95A7B4FE7E84}" type="presParOf" srcId="{33BBFEAB-A97D-4452-86C5-14817C83FEE4}" destId="{2B17F489-E8AE-4876-B792-39D5E8886B7E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3631" y="1063845"/>
          <a:ext cx="4699874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Обязательные экзамены</a:t>
          </a:r>
          <a:endParaRPr lang="ru-RU" sz="3200" b="1" kern="1200" dirty="0"/>
        </a:p>
      </dsp:txBody>
      <dsp:txXfrm>
        <a:off x="35433" y="1095647"/>
        <a:ext cx="4636270" cy="1022208"/>
      </dsp:txXfrm>
    </dsp:sp>
    <dsp:sp modelId="{0884195C-7C18-403E-8280-7A292D319737}">
      <dsp:nvSpPr>
        <dsp:cNvPr id="0" name=""/>
        <dsp:cNvSpPr/>
      </dsp:nvSpPr>
      <dsp:spPr>
        <a:xfrm rot="19457599">
          <a:off x="4602957" y="1264170"/>
          <a:ext cx="1069745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1069745" y="304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1086" y="1267836"/>
        <a:ext cx="53487" cy="53487"/>
      </dsp:txXfrm>
    </dsp:sp>
    <dsp:sp modelId="{8A13A7E1-6370-427C-9EAF-52DA402B7184}">
      <dsp:nvSpPr>
        <dsp:cNvPr id="0" name=""/>
        <dsp:cNvSpPr/>
      </dsp:nvSpPr>
      <dsp:spPr>
        <a:xfrm>
          <a:off x="5572155" y="439503"/>
          <a:ext cx="2873429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sz="3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3957" y="471305"/>
        <a:ext cx="2809825" cy="1022208"/>
      </dsp:txXfrm>
    </dsp:sp>
    <dsp:sp modelId="{8891F35F-2BA5-4BF2-9640-E99C8C970AC3}">
      <dsp:nvSpPr>
        <dsp:cNvPr id="0" name=""/>
        <dsp:cNvSpPr/>
      </dsp:nvSpPr>
      <dsp:spPr>
        <a:xfrm rot="1892768">
          <a:off x="4627875" y="1844091"/>
          <a:ext cx="1023540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1023540" y="304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4057" y="1848913"/>
        <a:ext cx="51177" cy="51177"/>
      </dsp:txXfrm>
    </dsp:sp>
    <dsp:sp modelId="{2B754F8A-B7CF-48AC-A4E9-416F36613CE4}">
      <dsp:nvSpPr>
        <dsp:cNvPr id="0" name=""/>
        <dsp:cNvSpPr/>
      </dsp:nvSpPr>
      <dsp:spPr>
        <a:xfrm>
          <a:off x="5575786" y="1599346"/>
          <a:ext cx="2873429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Математика </a:t>
          </a:r>
          <a:endParaRPr lang="ru-RU" sz="3100" b="1" kern="1200" dirty="0"/>
        </a:p>
      </dsp:txBody>
      <dsp:txXfrm>
        <a:off x="5607588" y="1631148"/>
        <a:ext cx="2809825" cy="102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A6FF-5698-4E8C-A266-A0959E04F12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DF7DD-E407-4E5A-8545-649E89576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98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70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39" y="1"/>
            <a:ext cx="430170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993F3-AE75-4AD7-8011-B647D9F2B60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4" y="3228976"/>
            <a:ext cx="7940991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30170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39" y="6456364"/>
            <a:ext cx="430170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781A1-2D1E-48D8-A4DF-3DA4BB701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7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81A1-2D1E-48D8-A4DF-3DA4BB701F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1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0ACB73-0DAC-41F5-AAA6-95E77D7E8305}" type="slidenum">
              <a:rPr lang="ru-RU" altLang="zh-CN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18</a:t>
            </a:fld>
            <a:endParaRPr lang="ru-RU" altLang="zh-CN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5A26215-FBF6-40DE-B41E-67E1DDDA62A8}" type="slidenum">
              <a:rPr lang="ru-RU" altLang="zh-CN" smtClean="0">
                <a:latin typeface="Calibri" pitchFamily="34" charset="0"/>
              </a:rPr>
              <a:pPr eaLnBrk="1" hangingPunct="1"/>
              <a:t>20</a:t>
            </a:fld>
            <a:endParaRPr lang="ru-RU" altLang="zh-C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DA80ED3-E8B4-416A-ACF2-26FF7BE4346A}" type="slidenum">
              <a:rPr lang="ru-RU" altLang="ru-RU" smtClean="0">
                <a:latin typeface="Calibri" pitchFamily="34" charset="0"/>
              </a:rPr>
              <a:pPr eaLnBrk="1" hangingPunct="1"/>
              <a:t>22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73528"/>
            <a:ext cx="6408712" cy="11025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6967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ooks-library1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12" y="465516"/>
            <a:ext cx="7823020" cy="41877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9542"/>
            <a:ext cx="6696744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2024/2025</a:t>
            </a:r>
            <a:endParaRPr lang="ru-RU" sz="6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3888432" cy="4526012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Для поступления в ВУЗ </a:t>
            </a:r>
            <a:r>
              <a:rPr lang="ru-RU" sz="4000" b="1" dirty="0" smtClean="0">
                <a:solidFill>
                  <a:srgbClr val="C00000"/>
                </a:solidFill>
              </a:rPr>
              <a:t>неограниченное количество предметов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3" t="33861" r="8740" b="9111"/>
          <a:stretch/>
        </p:blipFill>
        <p:spPr bwMode="auto">
          <a:xfrm>
            <a:off x="4427984" y="483518"/>
            <a:ext cx="4320480" cy="436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93610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В </a:t>
            </a:r>
            <a:r>
              <a:rPr lang="ru-RU" sz="2700" b="1" dirty="0" err="1">
                <a:solidFill>
                  <a:srgbClr val="C00000"/>
                </a:solidFill>
              </a:rPr>
              <a:t>Минобрнауки</a:t>
            </a:r>
            <a:r>
              <a:rPr lang="ru-RU" sz="2700" b="1" dirty="0">
                <a:solidFill>
                  <a:srgbClr val="C00000"/>
                </a:solidFill>
              </a:rPr>
              <a:t> России установлены минимальные баллы ЕГЭ на </a:t>
            </a:r>
            <a:r>
              <a:rPr lang="ru-RU" sz="2700" b="1" dirty="0" smtClean="0">
                <a:solidFill>
                  <a:srgbClr val="C00000"/>
                </a:solidFill>
              </a:rPr>
              <a:t>2024–2025учебный год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b="1" dirty="0" smtClean="0"/>
              <a:t>русский </a:t>
            </a:r>
            <a:r>
              <a:rPr lang="ru-RU" b="1" dirty="0"/>
              <a:t>язык, литература, география ― </a:t>
            </a:r>
            <a:r>
              <a:rPr lang="ru-RU" b="1" dirty="0">
                <a:solidFill>
                  <a:srgbClr val="C00000"/>
                </a:solidFill>
              </a:rPr>
              <a:t>40 баллов</a:t>
            </a:r>
            <a:r>
              <a:rPr lang="ru-RU" b="1" dirty="0"/>
              <a:t>;</a:t>
            </a:r>
          </a:p>
          <a:p>
            <a:pPr fontAlgn="base"/>
            <a:r>
              <a:rPr lang="ru-RU" b="1" dirty="0"/>
              <a:t>математика, физика, биология, химия ― </a:t>
            </a:r>
            <a:r>
              <a:rPr lang="ru-RU" b="1" dirty="0">
                <a:solidFill>
                  <a:srgbClr val="C00000"/>
                </a:solidFill>
              </a:rPr>
              <a:t>39 баллов</a:t>
            </a:r>
            <a:r>
              <a:rPr lang="ru-RU" b="1" dirty="0"/>
              <a:t>;</a:t>
            </a:r>
          </a:p>
          <a:p>
            <a:pPr fontAlgn="base"/>
            <a:r>
              <a:rPr lang="ru-RU" b="1" dirty="0"/>
              <a:t>информатика и информационно-коммуникационные технологии ― </a:t>
            </a:r>
            <a:r>
              <a:rPr lang="ru-RU" b="1" dirty="0">
                <a:solidFill>
                  <a:srgbClr val="C00000"/>
                </a:solidFill>
              </a:rPr>
              <a:t>44 балла;</a:t>
            </a:r>
          </a:p>
          <a:p>
            <a:pPr fontAlgn="base"/>
            <a:r>
              <a:rPr lang="ru-RU" b="1" dirty="0"/>
              <a:t>обществознание ― </a:t>
            </a:r>
            <a:r>
              <a:rPr lang="ru-RU" b="1" dirty="0">
                <a:solidFill>
                  <a:srgbClr val="C00000"/>
                </a:solidFill>
              </a:rPr>
              <a:t>45 баллов;</a:t>
            </a:r>
          </a:p>
          <a:p>
            <a:pPr fontAlgn="base"/>
            <a:r>
              <a:rPr lang="ru-RU" b="1" dirty="0"/>
              <a:t>история </a:t>
            </a:r>
            <a:r>
              <a:rPr lang="ru-RU" b="1" dirty="0">
                <a:solidFill>
                  <a:srgbClr val="C00000"/>
                </a:solidFill>
              </a:rPr>
              <a:t>― 35 баллов</a:t>
            </a:r>
            <a:r>
              <a:rPr lang="ru-RU" b="1" dirty="0"/>
              <a:t>;</a:t>
            </a:r>
          </a:p>
          <a:p>
            <a:pPr fontAlgn="base"/>
            <a:r>
              <a:rPr lang="ru-RU" b="1" dirty="0"/>
              <a:t>иностранные языки ― </a:t>
            </a:r>
            <a:r>
              <a:rPr lang="ru-RU" b="1" dirty="0">
                <a:solidFill>
                  <a:srgbClr val="C00000"/>
                </a:solidFill>
              </a:rPr>
              <a:t>30 </a:t>
            </a:r>
            <a:r>
              <a:rPr lang="ru-RU" b="1" dirty="0" smtClean="0">
                <a:solidFill>
                  <a:srgbClr val="C00000"/>
                </a:solidFill>
              </a:rPr>
              <a:t>баллов</a:t>
            </a:r>
            <a:r>
              <a:rPr lang="ru-RU" b="1" dirty="0" smtClean="0"/>
              <a:t>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4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ПОВТОРНЫЙ ДОПУСК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Обучающимся, не прошедшим ГИА или получившим на ГИА неудовлетворительные результаты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более чем по одному обязательному учебному предмету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либо получившим повторно неудовлетворительный результат по одному из этих предметов на ГИА в дополнительные сроки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предоставляется право пройти ГИА по соответствующим учебным предметам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ранее 1 сентября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текущего года в сроки и в формах, устанавливаемых  Порядком проведения ГИА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оценки выставляются в аттестат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341313" indent="-341313" algn="just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аттестат выставляются итоговые отметки по традиционной 5-балльной системе, которые определяются как среднее арифметическое полугодовых и годовой </a:t>
            </a:r>
            <a:r>
              <a:rPr lang="ru-RU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отметок выпускника за 10 класс и полугодовых и годовой отметок за 11 класс</a:t>
            </a:r>
          </a:p>
          <a:p>
            <a:pPr marL="0" indent="0" algn="just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5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1+1+</a:t>
            </a:r>
            <a:r>
              <a:rPr lang="ru-RU" sz="6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1+1+</a:t>
            </a:r>
            <a:r>
              <a:rPr lang="ru-RU" sz="5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класс 	  11 класс</a:t>
            </a:r>
          </a:p>
          <a:p>
            <a:pPr marL="341313" indent="-341313" algn="just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ЕГЭ на итоговые отметки, выставляемые в аттестат, не влияют.</a:t>
            </a:r>
          </a:p>
          <a:p>
            <a:endParaRPr lang="ru-RU" dirty="0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2095976" y="2471991"/>
            <a:ext cx="271529" cy="1224136"/>
          </a:xfrm>
          <a:prstGeom prst="leftBrac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3780688" y="2507995"/>
            <a:ext cx="426696" cy="1152128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19256" cy="939751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Федеральный </a:t>
            </a: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>закон № 479-ФЗ «О внесении изменений в Федеральный закон «Об образовании в Российской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Федерации»</a:t>
            </a: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sz="2800" dirty="0"/>
              <a:t>Лицам, завершившим освоение образовательных программ среднего общего образования, успешно прошедшим ГИА, при наличии итоговых оценок успеваемости "отлично" по всем учебным предметам, … образовательная организация одновременно с выдачей соответствующего документа об образовании </a:t>
            </a:r>
            <a:r>
              <a:rPr lang="ru-RU" sz="2800" b="1" dirty="0"/>
              <a:t>вручает медаль </a:t>
            </a:r>
            <a:r>
              <a:rPr lang="ru-RU" sz="2800" b="1" dirty="0">
                <a:solidFill>
                  <a:srgbClr val="FF0000"/>
                </a:solidFill>
              </a:rPr>
              <a:t>"За особые успехи в учении" I степени</a:t>
            </a:r>
            <a:r>
              <a:rPr lang="ru-RU" sz="2800" dirty="0"/>
              <a:t>, а при наличии итоговых оценок успеваемости "отлично" и не более двух итоговых оценок успеваемости "хорошо" по всем учебным предметам, - </a:t>
            </a:r>
            <a:r>
              <a:rPr lang="ru-RU" sz="2800" b="1" dirty="0"/>
              <a:t>медаль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"За особые успехи в учении" II степени</a:t>
            </a:r>
            <a:r>
              <a:rPr lang="ru-RU" sz="2800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003232" cy="128565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Претенденты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особые успехи в учении" I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"За особые успехи в учении" II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51670"/>
            <a:ext cx="8075240" cy="274295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 менее 70 баллов  по « Русский язык»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«Математика( профиль)»                       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«Математика база 5 (отлично)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менее минимального балла по предметам выбора</a:t>
            </a:r>
          </a:p>
          <a:p>
            <a:pPr marL="0" indent="0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Новое с 2024 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Добавлены дни сдачи ЕГЭ ( пересдачи ) </a:t>
            </a:r>
          </a:p>
          <a:p>
            <a:pPr marL="0" indent="0">
              <a:buNone/>
            </a:pPr>
            <a:r>
              <a:rPr lang="en-US" sz="4000" b="1" dirty="0" smtClean="0"/>
              <a:t>                        </a:t>
            </a:r>
            <a:r>
              <a:rPr lang="ru-RU" sz="4000" b="1" dirty="0" smtClean="0"/>
              <a:t>в</a:t>
            </a:r>
            <a:r>
              <a:rPr lang="ru-RU" sz="4000" dirty="0" smtClean="0"/>
              <a:t> </a:t>
            </a:r>
            <a:r>
              <a:rPr lang="ru-RU" sz="4000" b="1" dirty="0" smtClean="0"/>
              <a:t>июле </a:t>
            </a:r>
          </a:p>
          <a:p>
            <a:pPr marL="0" indent="0">
              <a:buNone/>
            </a:pPr>
            <a:r>
              <a:rPr lang="ru-RU" sz="4000" b="1" dirty="0" smtClean="0"/>
              <a:t>МОЖНО </a:t>
            </a:r>
            <a:r>
              <a:rPr lang="ru-RU" sz="4000" b="1" dirty="0" smtClean="0">
                <a:solidFill>
                  <a:srgbClr val="C00000"/>
                </a:solidFill>
              </a:rPr>
              <a:t>ПЕРЕСДАТЬ</a:t>
            </a:r>
            <a:r>
              <a:rPr lang="ru-RU" sz="4000" b="1" dirty="0" smtClean="0"/>
              <a:t> один Экзамен </a:t>
            </a:r>
          </a:p>
          <a:p>
            <a:pPr marL="0" indent="0">
              <a:buNone/>
            </a:pPr>
            <a:r>
              <a:rPr lang="ru-RU" sz="4000" b="1" dirty="0" smtClean="0"/>
              <a:t>( предыдущий результат аннулируется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8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683568" y="627460"/>
            <a:ext cx="8047682" cy="360047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900" b="1" dirty="0" smtClean="0">
                <a:solidFill>
                  <a:srgbClr val="003F75"/>
                </a:solidFill>
                <a:latin typeface="Arial" pitchFamily="34" charset="0"/>
              </a:rPr>
              <a:t>Порядок и формы проведения государственной итоговой аттестации выпускников 9 классов </a:t>
            </a:r>
            <a:br>
              <a:rPr lang="ru-RU" altLang="ru-RU" sz="2900" b="1" dirty="0" smtClean="0">
                <a:solidFill>
                  <a:srgbClr val="003F75"/>
                </a:solidFill>
                <a:latin typeface="Arial" pitchFamily="34" charset="0"/>
              </a:rPr>
            </a:br>
            <a:r>
              <a:rPr lang="ru-RU" altLang="ru-RU" sz="2900" b="1" dirty="0" smtClean="0">
                <a:solidFill>
                  <a:srgbClr val="003F75"/>
                </a:solidFill>
                <a:latin typeface="Arial" pitchFamily="34" charset="0"/>
              </a:rPr>
              <a:t>в 202</a:t>
            </a:r>
            <a:r>
              <a:rPr lang="en-US" altLang="ru-RU" sz="2900" b="1" dirty="0" smtClean="0">
                <a:solidFill>
                  <a:srgbClr val="003F75"/>
                </a:solidFill>
                <a:latin typeface="Arial" pitchFamily="34" charset="0"/>
              </a:rPr>
              <a:t>4</a:t>
            </a:r>
            <a:r>
              <a:rPr lang="ru-RU" altLang="ru-RU" sz="2900" b="1" dirty="0" smtClean="0">
                <a:solidFill>
                  <a:srgbClr val="003F75"/>
                </a:solidFill>
                <a:latin typeface="Arial" pitchFamily="34" charset="0"/>
              </a:rPr>
              <a:t>-202</a:t>
            </a:r>
            <a:r>
              <a:rPr lang="en-US" altLang="ru-RU" sz="2900" b="1" dirty="0" smtClean="0">
                <a:solidFill>
                  <a:srgbClr val="003F75"/>
                </a:solidFill>
                <a:latin typeface="Arial" pitchFamily="34" charset="0"/>
              </a:rPr>
              <a:t>5</a:t>
            </a:r>
            <a:r>
              <a:rPr lang="ru-RU" altLang="ru-RU" sz="2900" b="1" dirty="0" smtClean="0">
                <a:solidFill>
                  <a:srgbClr val="003F75"/>
                </a:solidFill>
                <a:latin typeface="Arial" pitchFamily="34" charset="0"/>
              </a:rPr>
              <a:t> учебном году</a:t>
            </a:r>
            <a:br>
              <a:rPr lang="ru-RU" altLang="ru-RU" sz="2900" b="1" dirty="0" smtClean="0">
                <a:solidFill>
                  <a:srgbClr val="003F75"/>
                </a:solidFill>
                <a:latin typeface="Arial" pitchFamily="34" charset="0"/>
              </a:rPr>
            </a:br>
            <a:endParaRPr lang="ru-RU" altLang="ru-RU" sz="2900" b="1" dirty="0" smtClean="0">
              <a:solidFill>
                <a:srgbClr val="003F75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03499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                  Государственная итоговая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                                аттестация 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/>
                <a:cs typeface="+mn-cs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ГИА) – это основной вид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   экзамена для выпускников  9 классов.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   </a:t>
            </a: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Сдача ГИА </a:t>
            </a:r>
            <a:r>
              <a:rPr lang="ru-RU" b="1" u="sng" dirty="0" smtClean="0">
                <a:solidFill>
                  <a:srgbClr val="C00000"/>
                </a:solidFill>
                <a:latin typeface="Calibri" panose="020F0502020204030204"/>
                <a:cs typeface="+mn-cs"/>
              </a:rPr>
              <a:t>необходима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/>
                <a:cs typeface="+mn-cs"/>
              </a:rPr>
              <a:t>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/>
                <a:cs typeface="+mn-cs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получения аттестата об основном общем образовании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/>
                <a:cs typeface="+mn-cs"/>
              </a:rPr>
              <a:t>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/>
                <a:cs typeface="+mn-cs"/>
              </a:rPr>
              <a:t>перехода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в 10 класс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/>
                <a:cs typeface="+mn-cs"/>
              </a:rPr>
              <a:t>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/>
                <a:cs typeface="+mn-cs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поступления  в учреждения среднего профессионального образования (колледжи и техникумы).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b="1" dirty="0">
              <a:solidFill>
                <a:srgbClr val="002060"/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33008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232/551 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04.04.2023г 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государственной итоговой аттестации по образовательным программам среднего  общего 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6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сведения о ЕГЭ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500180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071552"/>
            <a:ext cx="7715304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just">
              <a:spcBef>
                <a:spcPts val="700"/>
              </a:spcBef>
              <a:buClr>
                <a:srgbClr val="4F622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Единый государственный экзамен (ЕГЭ) – это основная форма государственной итоговой аттестации выпускников школ Российской Федерации.</a:t>
            </a:r>
          </a:p>
          <a:p>
            <a:pPr marL="341313" indent="-341313" algn="just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ЕГЭ = выпускные экзамены + вступительные экзамены в вуз</a:t>
            </a:r>
          </a:p>
          <a:p>
            <a:pPr marL="341313" indent="-341313" algn="just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ГВЭ – государственный выпускной экзамен</a:t>
            </a:r>
          </a:p>
          <a:p>
            <a:pPr marL="341313" indent="-341313" algn="just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признаются в качестве вступительных испытаний вузами / с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сузами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"/>
          <p:cNvSpPr>
            <a:spLocks noChangeArrowheads="1"/>
          </p:cNvSpPr>
          <p:nvPr/>
        </p:nvSpPr>
        <p:spPr bwMode="auto">
          <a:xfrm>
            <a:off x="539751" y="844154"/>
            <a:ext cx="8353425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0" hangingPunct="0"/>
            <a:r>
              <a:rPr lang="ru-RU" sz="2600" b="1" dirty="0" smtClean="0">
                <a:solidFill>
                  <a:srgbClr val="002060"/>
                </a:solidFill>
              </a:rPr>
              <a:t>ДОПУСК </a:t>
            </a:r>
            <a:endParaRPr lang="ru-RU" sz="2600" b="1" dirty="0">
              <a:solidFill>
                <a:srgbClr val="002060"/>
              </a:solidFill>
            </a:endParaRP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FF0000"/>
                </a:solidFill>
              </a:rPr>
              <a:t>нет академической </a:t>
            </a:r>
            <a:r>
              <a:rPr lang="ru-RU" sz="2600" b="1" dirty="0">
                <a:solidFill>
                  <a:srgbClr val="FF0000"/>
                </a:solidFill>
              </a:rPr>
              <a:t>задолженности </a:t>
            </a:r>
            <a:r>
              <a:rPr lang="ru-RU" sz="2600" b="1" dirty="0" smtClean="0">
                <a:solidFill>
                  <a:srgbClr val="FF0000"/>
                </a:solidFill>
              </a:rPr>
              <a:t>, в полном </a:t>
            </a:r>
            <a:r>
              <a:rPr lang="ru-RU" sz="2600" b="1" dirty="0">
                <a:solidFill>
                  <a:srgbClr val="FF0000"/>
                </a:solidFill>
              </a:rPr>
              <a:t>объеме </a:t>
            </a:r>
            <a:r>
              <a:rPr lang="ru-RU" sz="2600" b="1" dirty="0" smtClean="0">
                <a:solidFill>
                  <a:srgbClr val="FF0000"/>
                </a:solidFill>
              </a:rPr>
              <a:t>выполнен </a:t>
            </a:r>
            <a:r>
              <a:rPr lang="ru-RU" sz="2600" b="1" dirty="0">
                <a:solidFill>
                  <a:srgbClr val="FF0000"/>
                </a:solidFill>
              </a:rPr>
              <a:t>учебный план 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pPr lvl="1" eaLnBrk="0" hangingPunct="0"/>
            <a:r>
              <a:rPr lang="ru-RU" sz="2600" b="1" i="1" dirty="0" smtClean="0">
                <a:solidFill>
                  <a:srgbClr val="002060"/>
                </a:solidFill>
              </a:rPr>
              <a:t>(годовые </a:t>
            </a:r>
            <a:r>
              <a:rPr lang="ru-RU" sz="2600" b="1" i="1" dirty="0">
                <a:solidFill>
                  <a:srgbClr val="002060"/>
                </a:solidFill>
              </a:rPr>
              <a:t>отметки по  всем учебным предметам учебного плана общеобразовательного учреждения</a:t>
            </a:r>
            <a:r>
              <a:rPr lang="ru-RU" sz="2600" b="1" i="1" u="sng" dirty="0">
                <a:solidFill>
                  <a:srgbClr val="002060"/>
                </a:solidFill>
              </a:rPr>
              <a:t> за все года обучения и за </a:t>
            </a:r>
            <a:r>
              <a:rPr lang="en-US" sz="2600" b="1" i="1" u="sng" dirty="0">
                <a:solidFill>
                  <a:srgbClr val="002060"/>
                </a:solidFill>
              </a:rPr>
              <a:t>IX</a:t>
            </a:r>
            <a:r>
              <a:rPr lang="ru-RU" sz="2600" b="1" i="1" u="sng" dirty="0">
                <a:solidFill>
                  <a:srgbClr val="002060"/>
                </a:solidFill>
              </a:rPr>
              <a:t> класс не ниже удовлетворительных </a:t>
            </a:r>
            <a:r>
              <a:rPr lang="ru-RU" sz="2600" b="1" i="1" dirty="0">
                <a:solidFill>
                  <a:srgbClr val="002060"/>
                </a:solidFill>
              </a:rPr>
              <a:t>) </a:t>
            </a:r>
            <a:endParaRPr lang="ru-RU" altLang="zh-CN" sz="2600" b="1" i="1" dirty="0" smtClean="0">
              <a:solidFill>
                <a:srgbClr val="FF0000"/>
              </a:solidFill>
              <a:cs typeface="华文中宋"/>
            </a:endParaRP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ru-RU" altLang="zh-CN" sz="2600" b="1" dirty="0" smtClean="0">
                <a:solidFill>
                  <a:srgbClr val="FF0000"/>
                </a:solidFill>
                <a:cs typeface="华文中宋"/>
              </a:rPr>
              <a:t>«</a:t>
            </a:r>
            <a:r>
              <a:rPr lang="ru-RU" altLang="zh-CN" sz="2600" b="1" dirty="0">
                <a:solidFill>
                  <a:srgbClr val="FF0000"/>
                </a:solidFill>
                <a:cs typeface="华文中宋"/>
              </a:rPr>
              <a:t>зачет» на итоговом собеседовании по русскому </a:t>
            </a:r>
            <a:r>
              <a:rPr lang="ru-RU" altLang="zh-CN" sz="2600" b="1" dirty="0" smtClean="0">
                <a:solidFill>
                  <a:srgbClr val="FF0000"/>
                </a:solidFill>
                <a:cs typeface="华文中宋"/>
              </a:rPr>
              <a:t>языку</a:t>
            </a:r>
            <a:endParaRPr lang="ru-RU" altLang="zh-CN" sz="2600" b="1" dirty="0">
              <a:solidFill>
                <a:srgbClr val="FF0000"/>
              </a:solidFill>
              <a:cs typeface="华文中宋"/>
            </a:endParaRPr>
          </a:p>
          <a:p>
            <a:pPr lvl="1" eaLnBrk="0" hangingPunct="0"/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3" y="303498"/>
            <a:ext cx="747409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ru-RU" sz="4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Участники ГИА</a:t>
            </a:r>
            <a:endParaRPr lang="ru-RU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6628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title"/>
          </p:nvPr>
        </p:nvSpPr>
        <p:spPr>
          <a:xfrm>
            <a:off x="1042988" y="205979"/>
            <a:ext cx="7643812" cy="529828"/>
          </a:xfrm>
        </p:spPr>
        <p:txBody>
          <a:bodyPr/>
          <a:lstStyle/>
          <a:p>
            <a:pPr algn="ctr" eaLnBrk="1" hangingPunct="1"/>
            <a:r>
              <a:rPr lang="ru-RU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проведения ГИА  в 9 класс</a:t>
            </a:r>
          </a:p>
        </p:txBody>
      </p:sp>
      <p:graphicFrame>
        <p:nvGraphicFramePr>
          <p:cNvPr id="20483" name="Замещающее содержимое 2048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0489452"/>
              </p:ext>
            </p:extLst>
          </p:nvPr>
        </p:nvGraphicFramePr>
        <p:xfrm>
          <a:off x="457200" y="735807"/>
          <a:ext cx="4038600" cy="426601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5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ОГЭ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основной государственный экзамен</a:t>
                      </a:r>
                      <a:endParaRPr kumimoji="0" lang="ru-RU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5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  <a:endParaRPr kumimoji="0" lang="ru-R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491" name="Замещающее содержимое 2049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01062307"/>
              </p:ext>
            </p:extLst>
          </p:nvPr>
        </p:nvGraphicFramePr>
        <p:xfrm>
          <a:off x="4648201" y="735806"/>
          <a:ext cx="4316413" cy="4315791"/>
        </p:xfrm>
        <a:graphic>
          <a:graphicData uri="http://schemas.openxmlformats.org/drawingml/2006/table">
            <a:tbl>
              <a:tblPr/>
              <a:tblGrid>
                <a:gridCol w="431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1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ГВЭ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государственный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выпускной экзамен</a:t>
                      </a:r>
                      <a:endParaRPr kumimoji="0" lang="ru-RU" alt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4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8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Могут сдавать ГВЭ: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с ограниченными возможностями здоровья , дети -инвалиды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( 2 экзамена « Русский язык и « Математика»)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</a:br>
                      <a:r>
                        <a:rPr kumimoji="0" lang="ru-RU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Время экзамена увеличивается на 1,5 часа.</a:t>
                      </a:r>
                      <a:endParaRPr kumimoji="0" lang="ru-RU" altLang="en-US" sz="15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139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152482" cy="13330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sz="24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     </a:t>
            </a:r>
            <a:r>
              <a:rPr sz="2400" b="1" noProof="1">
                <a:solidFill>
                  <a:srgbClr val="1F26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noProof="1">
                <a:solidFill>
                  <a:schemeClr val="accent3">
                    <a:lumMod val="50000"/>
                  </a:schemeClr>
                </a:solidFill>
              </a:rPr>
              <a:t>Государственная итоговая аттестация по программам основного общего образования в </a:t>
            </a:r>
            <a:r>
              <a:rPr sz="2800" b="1" noProof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</a:t>
            </a:r>
            <a:r>
              <a:rPr lang="ru-RU" sz="2800" b="1" noProof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24</a:t>
            </a:r>
            <a:r>
              <a:rPr lang="ru-RU" sz="2800" b="1" noProof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/</a:t>
            </a:r>
            <a:r>
              <a:rPr sz="2800" b="1" noProof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</a:t>
            </a:r>
            <a:r>
              <a:rPr lang="ru-RU" sz="2800" b="1" noProof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25</a:t>
            </a:r>
            <a:endParaRPr lang="ru-RU" altLang="ru-RU" sz="2800" noProof="1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</p:nvPr>
        </p:nvGraphicFramePr>
        <p:xfrm>
          <a:off x="357159" y="1662123"/>
          <a:ext cx="8449216" cy="321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625088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5979"/>
            <a:ext cx="7643192" cy="7095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Предметы по выбору ОГЭ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43558"/>
            <a:ext cx="8219256" cy="40324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физика</a:t>
            </a:r>
          </a:p>
          <a:p>
            <a:r>
              <a:rPr lang="ru-RU" sz="2400" b="1" dirty="0" smtClean="0"/>
              <a:t> химия</a:t>
            </a:r>
          </a:p>
          <a:p>
            <a:r>
              <a:rPr lang="ru-RU" sz="2400" b="1" dirty="0" smtClean="0"/>
              <a:t> биология </a:t>
            </a:r>
          </a:p>
          <a:p>
            <a:r>
              <a:rPr lang="ru-RU" sz="2400" b="1" dirty="0" smtClean="0"/>
              <a:t>литература </a:t>
            </a:r>
          </a:p>
          <a:p>
            <a:r>
              <a:rPr lang="ru-RU" sz="2400" b="1" dirty="0" smtClean="0"/>
              <a:t>география</a:t>
            </a:r>
          </a:p>
          <a:p>
            <a:r>
              <a:rPr lang="ru-RU" sz="2400" b="1" dirty="0" smtClean="0"/>
              <a:t>история</a:t>
            </a:r>
          </a:p>
          <a:p>
            <a:r>
              <a:rPr lang="ru-RU" sz="2400" b="1" dirty="0" smtClean="0"/>
              <a:t>информатика </a:t>
            </a:r>
          </a:p>
          <a:p>
            <a:r>
              <a:rPr lang="ru-RU" sz="2400" b="1" dirty="0" smtClean="0"/>
              <a:t>обществознание </a:t>
            </a:r>
          </a:p>
          <a:p>
            <a:r>
              <a:rPr lang="ru-RU" sz="2400" b="1" dirty="0" smtClean="0"/>
              <a:t>иностранные </a:t>
            </a:r>
            <a:r>
              <a:rPr lang="ru-RU" sz="2400" b="1" dirty="0"/>
              <a:t>языки — английский, </a:t>
            </a:r>
            <a:r>
              <a:rPr lang="ru-RU" sz="2400" b="1" dirty="0" smtClean="0"/>
              <a:t>французский, немецкий </a:t>
            </a:r>
            <a:r>
              <a:rPr lang="ru-RU" sz="2400" b="1" dirty="0"/>
              <a:t>и </a:t>
            </a:r>
            <a:r>
              <a:rPr lang="ru-RU" sz="2400" b="1" dirty="0" smtClean="0"/>
              <a:t>испанский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01671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83518"/>
            <a:ext cx="8219256" cy="4111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Итоговое собеседование</a:t>
            </a:r>
          </a:p>
          <a:p>
            <a:pPr marL="0" indent="0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ГИА-9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во вторую среду февраля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.02.202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2-я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реда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марте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.03.202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3-й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понедельник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апреле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20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Autofit/>
          </a:bodyPr>
          <a:lstStyle/>
          <a:p>
            <a:pPr marL="365760" indent="-283210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Аттестат об основном общем образовании </a:t>
            </a:r>
          </a:p>
        </p:txBody>
      </p:sp>
      <p:sp>
        <p:nvSpPr>
          <p:cNvPr id="14339" name="Объект 2"/>
          <p:cNvSpPr>
            <a:spLocks noGrp="1" noChangeArrowheads="1"/>
          </p:cNvSpPr>
          <p:nvPr>
            <p:ph sz="quarter" idx="1"/>
          </p:nvPr>
        </p:nvSpPr>
        <p:spPr>
          <a:xfrm>
            <a:off x="571500" y="1329928"/>
            <a:ext cx="8356600" cy="3046988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>
                <a:latin typeface="Arial" pitchFamily="34" charset="0"/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</a:rPr>
              <a:t>В 202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</a:rPr>
              <a:t>4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</a:rPr>
              <a:t>-202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</a:rPr>
              <a:t>учебном году основанием для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</a:rPr>
              <a:t>получения аттестата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</a:rPr>
              <a:t>об основном общем образовании является успешное прохождение ГИА- 9 по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</a:rPr>
              <a:t>   </a:t>
            </a:r>
            <a:r>
              <a:rPr lang="ru-RU" sz="4000" b="1" u="sng" dirty="0" smtClean="0">
                <a:solidFill>
                  <a:srgbClr val="C00000"/>
                </a:solidFill>
                <a:latin typeface="Arial" pitchFamily="34" charset="0"/>
              </a:rPr>
              <a:t>4 учебным предметам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72109"/>
      </p:ext>
    </p:extLst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/>
              <a:t>Федеральный</a:t>
            </a:r>
            <a:r>
              <a:rPr lang="ru-RU" dirty="0"/>
              <a:t> </a:t>
            </a:r>
            <a:r>
              <a:rPr lang="ru-RU" b="1" dirty="0"/>
              <a:t>институт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педагогических</a:t>
            </a:r>
            <a:r>
              <a:rPr lang="ru-RU" dirty="0"/>
              <a:t> </a:t>
            </a:r>
            <a:r>
              <a:rPr lang="ru-RU" b="1" dirty="0"/>
              <a:t>измерений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dirty="0"/>
              <a:t>Понять, как именно будут оценивать работы и на что в первую очередь обратят внимание эксперты, помогут кодификатор и спецификации, скачать которые также можно на странице сайта ФИПИ, посвященной Обязательному Государственному Экзамену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41"/>
            <a:ext cx="9144000" cy="487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3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65516"/>
            <a:ext cx="8153400" cy="742950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Информационные ресурсы по </a:t>
            </a:r>
            <a:r>
              <a:rPr lang="ru-RU" alt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вопросам</a:t>
            </a:r>
            <a:r>
              <a:rPr lang="en-US" alt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ОГЭ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042988" y="1600200"/>
            <a:ext cx="81010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ru-RU" sz="2400" u="sng">
                <a:solidFill>
                  <a:srgbClr val="240AE4"/>
                </a:solidFill>
              </a:rPr>
              <a:t>www.gia.edu.ru</a:t>
            </a:r>
            <a:r>
              <a:rPr lang="en-US" altLang="ru-RU" sz="2400">
                <a:solidFill>
                  <a:srgbClr val="240AE4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– Интернет – портал   информационной</a:t>
            </a:r>
          </a:p>
          <a:p>
            <a:pPr eaLnBrk="0" hangingPunct="0"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                              поддержки ОГЭ</a:t>
            </a:r>
          </a:p>
          <a:p>
            <a:pPr eaLnBrk="0" hangingPunct="0">
              <a:lnSpc>
                <a:spcPct val="80000"/>
              </a:lnSpc>
            </a:pPr>
            <a:endParaRPr lang="en-US" altLang="ru-RU" sz="2400">
              <a:solidFill>
                <a:srgbClr val="240AE4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ru-RU" sz="2400" u="sng">
                <a:solidFill>
                  <a:srgbClr val="240AE4"/>
                </a:solidFill>
              </a:rPr>
              <a:t>www.fipi.ru</a:t>
            </a:r>
            <a:r>
              <a:rPr lang="ru-RU" altLang="ru-RU" sz="2400">
                <a:solidFill>
                  <a:srgbClr val="240AE4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– Сайт Федерального института </a:t>
            </a:r>
          </a:p>
          <a:p>
            <a:pPr eaLnBrk="0" hangingPunct="0"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                                               педагогических измерений</a:t>
            </a:r>
          </a:p>
          <a:p>
            <a:pPr eaLnBrk="0" hangingPunct="0">
              <a:lnSpc>
                <a:spcPct val="80000"/>
              </a:lnSpc>
            </a:pPr>
            <a:endParaRPr lang="en-US" altLang="ru-RU" sz="2400" u="sng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ru-RU" sz="2400" u="sng">
                <a:solidFill>
                  <a:srgbClr val="240AE4"/>
                </a:solidFill>
              </a:rPr>
              <a:t>www.ege.midural.ru</a:t>
            </a:r>
            <a:r>
              <a:rPr lang="ru-RU" altLang="ru-RU" sz="2400" u="sng">
                <a:solidFill>
                  <a:srgbClr val="240AE4"/>
                </a:solidFill>
              </a:rPr>
              <a:t> </a:t>
            </a:r>
            <a:r>
              <a:rPr lang="en-US" altLang="ru-RU" sz="2400">
                <a:solidFill>
                  <a:srgbClr val="000000"/>
                </a:solidFill>
              </a:rPr>
              <a:t>– </a:t>
            </a:r>
            <a:r>
              <a:rPr lang="ru-RU" altLang="ru-RU" sz="2400">
                <a:solidFill>
                  <a:srgbClr val="000000"/>
                </a:solidFill>
              </a:rPr>
              <a:t>Сайт информационной </a:t>
            </a:r>
          </a:p>
          <a:p>
            <a:pPr eaLnBrk="0" hangingPunct="0"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</a:rPr>
              <a:t>                        поддержки ОГЭ в Свердловской области</a:t>
            </a:r>
          </a:p>
          <a:p>
            <a:pPr eaLnBrk="0" hangingPunct="0">
              <a:lnSpc>
                <a:spcPct val="80000"/>
              </a:lnSpc>
            </a:pPr>
            <a:endParaRPr lang="ru-RU" altLang="ru-RU" sz="2400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n-US" altLang="ru-RU" sz="2400">
              <a:solidFill>
                <a:srgbClr val="00000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03610"/>
            <a:ext cx="2090738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053318"/>
      </p:ext>
    </p:extLst>
  </p:cSld>
  <p:clrMapOvr>
    <a:masterClrMapping/>
  </p:clrMapOvr>
  <p:transition>
    <p:spli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403648" y="339502"/>
            <a:ext cx="7211144" cy="367903"/>
          </a:xfrm>
          <a:extLst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Повторная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аттестация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sz="quarter" idx="1"/>
          </p:nvPr>
        </p:nvSpPr>
        <p:spPr>
          <a:xfrm>
            <a:off x="251520" y="843558"/>
            <a:ext cx="8597455" cy="3877985"/>
          </a:xfrm>
          <a:solidFill>
            <a:schemeClr val="bg1"/>
          </a:solidFill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pPr marL="8128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Char char="•"/>
              <a:defRPr/>
            </a:pPr>
            <a:r>
              <a:rPr sz="2200" noProof="1">
                <a:solidFill>
                  <a:srgbClr val="002060"/>
                </a:solidFill>
              </a:rPr>
              <a:t>   </a:t>
            </a:r>
            <a:r>
              <a:rPr sz="2000" noProof="1">
                <a:solidFill>
                  <a:srgbClr val="002060"/>
                </a:solidFill>
              </a:rPr>
              <a:t>Повторно к сдаче ГИА по соответствующему учебному предмету в текущем году по решению ГЭК допускаются следующие обучающиеся:</a:t>
            </a:r>
          </a:p>
          <a:p>
            <a:pPr>
              <a:spcBef>
                <a:spcPts val="580"/>
              </a:spcBef>
              <a:buClr>
                <a:srgbClr val="240AE4"/>
              </a:buClr>
              <a:defRPr/>
            </a:pPr>
            <a:r>
              <a:rPr sz="2000" noProof="1">
                <a:solidFill>
                  <a:srgbClr val="002060"/>
                </a:solidFill>
              </a:rPr>
              <a:t>получившие на ГИА </a:t>
            </a:r>
            <a:r>
              <a:rPr sz="2000" b="1" noProof="1">
                <a:solidFill>
                  <a:srgbClr val="FF0000"/>
                </a:solidFill>
              </a:rPr>
              <a:t>неудовлетворительный результат </a:t>
            </a:r>
            <a:r>
              <a:rPr sz="2000" noProof="1">
                <a:solidFill>
                  <a:srgbClr val="002060"/>
                </a:solidFill>
              </a:rPr>
              <a:t>не более чем по </a:t>
            </a:r>
            <a:r>
              <a:rPr lang="ru-RU" sz="2000" b="1" noProof="1" smtClean="0">
                <a:solidFill>
                  <a:srgbClr val="FF0000"/>
                </a:solidFill>
              </a:rPr>
              <a:t>двум</a:t>
            </a:r>
            <a:r>
              <a:rPr sz="2000" b="1" noProof="1" smtClean="0">
                <a:solidFill>
                  <a:srgbClr val="C00000"/>
                </a:solidFill>
              </a:rPr>
              <a:t> </a:t>
            </a:r>
            <a:r>
              <a:rPr sz="2000" noProof="1" smtClean="0">
                <a:solidFill>
                  <a:srgbClr val="002060"/>
                </a:solidFill>
              </a:rPr>
              <a:t>учебн</a:t>
            </a:r>
            <a:r>
              <a:rPr lang="ru-RU" sz="2000" noProof="1" smtClean="0">
                <a:solidFill>
                  <a:srgbClr val="002060"/>
                </a:solidFill>
              </a:rPr>
              <a:t>ым</a:t>
            </a:r>
            <a:r>
              <a:rPr sz="2000" noProof="1" smtClean="0">
                <a:solidFill>
                  <a:srgbClr val="002060"/>
                </a:solidFill>
              </a:rPr>
              <a:t> предмет</a:t>
            </a:r>
            <a:r>
              <a:rPr lang="ru-RU" sz="2000" noProof="1" smtClean="0">
                <a:solidFill>
                  <a:srgbClr val="002060"/>
                </a:solidFill>
              </a:rPr>
              <a:t>ам</a:t>
            </a:r>
            <a:r>
              <a:rPr sz="2000" noProof="1" smtClean="0">
                <a:solidFill>
                  <a:srgbClr val="002060"/>
                </a:solidFill>
              </a:rPr>
              <a:t> </a:t>
            </a:r>
            <a:endParaRPr lang="ru-RU" sz="2000" noProof="1" smtClean="0">
              <a:solidFill>
                <a:srgbClr val="002060"/>
              </a:solidFill>
            </a:endParaRPr>
          </a:p>
          <a:p>
            <a:pPr>
              <a:spcBef>
                <a:spcPts val="580"/>
              </a:spcBef>
              <a:buClr>
                <a:srgbClr val="240AE4"/>
              </a:buClr>
              <a:defRPr/>
            </a:pPr>
            <a:r>
              <a:rPr sz="2000" b="1" noProof="1" smtClean="0">
                <a:solidFill>
                  <a:srgbClr val="FF0000"/>
                </a:solidFill>
              </a:rPr>
              <a:t>не </a:t>
            </a:r>
            <a:r>
              <a:rPr sz="2000" b="1" noProof="1">
                <a:solidFill>
                  <a:srgbClr val="FF0000"/>
                </a:solidFill>
              </a:rPr>
              <a:t>явившиеся на экзамены по уважительным причинам </a:t>
            </a:r>
            <a:r>
              <a:rPr sz="2000" noProof="1">
                <a:solidFill>
                  <a:srgbClr val="002060"/>
                </a:solidFill>
              </a:rPr>
              <a:t>(болезнь или иные обстоятельства, подтвержденные документально);</a:t>
            </a:r>
          </a:p>
          <a:p>
            <a:pPr marL="8128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240AE4"/>
              </a:buClr>
              <a:buFont typeface="Wingdings 2"/>
              <a:buChar char=""/>
              <a:defRPr/>
            </a:pPr>
            <a:r>
              <a:rPr sz="2000" b="1" noProof="1">
                <a:solidFill>
                  <a:srgbClr val="FF0000"/>
                </a:solidFill>
              </a:rPr>
              <a:t>не завершившие выполнение экзаменационной работы по уважительным причинам </a:t>
            </a:r>
            <a:r>
              <a:rPr sz="2000" noProof="1">
                <a:solidFill>
                  <a:srgbClr val="002060"/>
                </a:solidFill>
              </a:rPr>
              <a:t>(болезнь или иные обстоятельства, подтвержденные документально);</a:t>
            </a:r>
          </a:p>
          <a:p>
            <a:pPr marL="8128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240AE4"/>
              </a:buClr>
              <a:buFont typeface="Wingdings 2"/>
              <a:buChar char=""/>
              <a:defRPr/>
            </a:pPr>
            <a:r>
              <a:rPr sz="2000" b="1" noProof="1">
                <a:solidFill>
                  <a:srgbClr val="FF0000"/>
                </a:solidFill>
              </a:rPr>
              <a:t>апелляция которых </a:t>
            </a:r>
            <a:r>
              <a:rPr sz="2000" noProof="1">
                <a:solidFill>
                  <a:srgbClr val="002060"/>
                </a:solidFill>
              </a:rPr>
              <a:t>о нарушении установленного порядка проведения ГИА конфликтной комиссией </a:t>
            </a:r>
            <a:r>
              <a:rPr sz="2000" b="1" noProof="1">
                <a:solidFill>
                  <a:srgbClr val="FF0000"/>
                </a:solidFill>
              </a:rPr>
              <a:t>была </a:t>
            </a:r>
            <a:r>
              <a:rPr sz="2000" b="1" noProof="1" smtClean="0">
                <a:solidFill>
                  <a:srgbClr val="FF0000"/>
                </a:solidFill>
              </a:rPr>
              <a:t>удовлетворе</a:t>
            </a:r>
            <a:r>
              <a:rPr lang="ru-RU" sz="2000" b="1" noProof="1" smtClean="0">
                <a:solidFill>
                  <a:srgbClr val="FF0000"/>
                </a:solidFill>
              </a:rPr>
              <a:t>на</a:t>
            </a:r>
            <a:r>
              <a:rPr sz="2400" noProof="1" smtClean="0"/>
              <a:t>.</a:t>
            </a:r>
            <a:endParaRPr sz="2400" noProof="1"/>
          </a:p>
        </p:txBody>
      </p:sp>
    </p:spTree>
    <p:extLst>
      <p:ext uri="{BB962C8B-B14F-4D97-AF65-F5344CB8AC3E}">
        <p14:creationId xmlns:p14="http://schemas.microsoft.com/office/powerpoint/2010/main" val="353834123"/>
      </p:ext>
    </p:extLst>
  </p:cSld>
  <p:clrMapOvr>
    <a:masterClrMapping/>
  </p:clrMapOvr>
  <p:transition>
    <p:check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Повторный курс обучения </a:t>
            </a:r>
          </a:p>
        </p:txBody>
      </p:sp>
      <p:sp>
        <p:nvSpPr>
          <p:cNvPr id="52227" name="Объект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80963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Обучающимся, </a:t>
            </a:r>
          </a:p>
          <a:p>
            <a:pPr marL="80963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240AE4"/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завершившим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основного общего образования, </a:t>
            </a:r>
          </a:p>
          <a:p>
            <a:pPr marL="80963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240AE4"/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прошедшим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 или получившим на ГИА неудовлетворительные результаты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 чем по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учебным предметам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80963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240AE4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 получившим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повторно неудовлетворительные результаты по двум учебным предметам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ГИА в дополнительные сроки, предоставляется право пройти ГИА по соответствующим учебным предметам </a:t>
            </a:r>
          </a:p>
          <a:p>
            <a:pPr marL="80963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240AE4"/>
              </a:buClr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ранее 1 сентября 202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0775"/>
      </p:ext>
    </p:extLst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3013843"/>
          </a:xfrm>
        </p:spPr>
        <p:txBody>
          <a:bodyPr>
            <a:noAutofit/>
          </a:bodyPr>
          <a:lstStyle/>
          <a:p>
            <a:r>
              <a:rPr lang="ru-RU" alt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 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232/552 </a:t>
            </a: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04.04.2023г </a:t>
            </a: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государственной итоговой аттестации по образовательным программам 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 </a:t>
            </a: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18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Повторный курс обучения </a:t>
            </a:r>
          </a:p>
        </p:txBody>
      </p:sp>
      <p:sp>
        <p:nvSpPr>
          <p:cNvPr id="29699" name="Объект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0963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Указанные обучающиеся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усмотрению родителей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представителей): </a:t>
            </a:r>
          </a:p>
          <a:p>
            <a:pPr marL="80963" indent="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оставляются на повторное обучение; </a:t>
            </a:r>
          </a:p>
          <a:p>
            <a:pPr marL="80963" indent="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переводятся на обучение по адаптированным образовательным программам в соответствии с рекомендациями психолого-медико- педагогической комиссии;</a:t>
            </a:r>
          </a:p>
          <a:p>
            <a:pPr marL="80963" indent="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переводятся на обучение по индивидуальному учебному плану.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552" y="3507854"/>
            <a:ext cx="1880312" cy="12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1282920"/>
      </p:ext>
    </p:extLst>
  </p:cSld>
  <p:clrMapOvr>
    <a:masterClrMapping/>
  </p:clrMapOvr>
  <p:transition>
    <p:check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7475"/>
            <a:ext cx="8352928" cy="1350149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Оценивание экзаменационных работ участников государственной итоговой аттестации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2139702"/>
            <a:ext cx="7344816" cy="2448272"/>
          </a:xfrm>
          <a:solidFill>
            <a:srgbClr val="FFFFCC"/>
          </a:solidFill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Char char="•"/>
              <a:defRPr/>
            </a:pPr>
            <a:r>
              <a:rPr sz="3600" b="1" noProof="1">
                <a:solidFill>
                  <a:srgbClr val="002060"/>
                </a:solidFill>
                <a:latin typeface="Corbel" panose="020B0503020204020204" pitchFamily="34" charset="0"/>
              </a:rPr>
              <a:t>      </a:t>
            </a:r>
            <a:r>
              <a:rPr sz="3600" b="1" noProof="1">
                <a:solidFill>
                  <a:srgbClr val="002060"/>
                </a:solidFill>
                <a:latin typeface="Calibri" panose="020F0502020204030204" pitchFamily="34" charset="0"/>
              </a:rPr>
              <a:t>Полученные результаты в первичных баллах (сумма баллов за правильно выполненные задания экзаменационной работы) переводят в пятибалльную систему оценивания.</a:t>
            </a:r>
          </a:p>
        </p:txBody>
      </p:sp>
    </p:spTree>
    <p:extLst>
      <p:ext uri="{BB962C8B-B14F-4D97-AF65-F5344CB8AC3E}">
        <p14:creationId xmlns:p14="http://schemas.microsoft.com/office/powerpoint/2010/main" val="1879982939"/>
      </p:ext>
    </p:extLst>
  </p:cSld>
  <p:clrMapOvr>
    <a:masterClrMapping/>
  </p:clrMapOvr>
  <p:transition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680098"/>
            <a:ext cx="4483100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41479"/>
            <a:ext cx="6372708" cy="3186354"/>
          </a:xfrm>
          <a:prstGeom prst="ellipse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6789834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349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ЕГЭ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Единые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проведения;</a:t>
            </a: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единое расписание;</a:t>
            </a: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использование заданий стандартизированной формы (КИМ);</a:t>
            </a: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использование  специальных бланков для оформления ответов на задания;</a:t>
            </a: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проведение письменно на русском языке (за исключением ЕГЭ по иностранным языкам).</a:t>
            </a: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Участники ЕГЭ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6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государственной (итоговой) аттестации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допускаются выпускники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учреждений, </a:t>
            </a:r>
          </a:p>
          <a:p>
            <a:pPr algn="just">
              <a:spcBef>
                <a:spcPts val="6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задолженности, в том числе за итоговое сочинение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spcBef>
                <a:spcPts val="6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т.е. имеющие годовые отметки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всем общеобразовательным  предметам учебного  плана за 10 - 11 классы</a:t>
            </a:r>
            <a:r>
              <a:rPr lang="ru-RU" sz="2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ниже удовлетворительных, а также зачет по сочинению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ИТОГОВОЕ СОЧИНЕНИЕ 2024/2025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РАЗДЕЛЫ ЗАКРЫТОГО БАНКА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Духовно-нравственные ориентиры в жизни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человека.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3,4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Семья, общество, Отечество в жизни человека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5,6 Природа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культура в жизни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пишут итоговое сочинение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2024/2025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года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2 февраля 2025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(пересдача + кто не смог в основную волну из 11 классов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апреля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Заявление на участие в ЕГЭ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указанием предметов, которые выпускник собирается сдавать, необходимо подать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позднее 1 февраля в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92075" indent="-90488" algn="ctr">
              <a:spcBef>
                <a:spcPts val="600"/>
              </a:spcBef>
              <a:buClrTx/>
              <a:buFontTx/>
              <a:buNone/>
              <a:tabLst>
                <a:tab pos="661988" algn="l"/>
                <a:tab pos="1576388" algn="l"/>
                <a:tab pos="2490788" algn="l"/>
                <a:tab pos="3405188" algn="l"/>
                <a:tab pos="4319588" algn="l"/>
                <a:tab pos="5233988" algn="l"/>
                <a:tab pos="6148388" algn="l"/>
                <a:tab pos="7062788" algn="l"/>
                <a:tab pos="7977188" algn="l"/>
                <a:tab pos="8891588" algn="l"/>
                <a:tab pos="9805988" algn="l"/>
              </a:tabLst>
            </a:pPr>
            <a:r>
              <a:rPr lang="ru-RU" sz="2400" b="1" dirty="0" smtClean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1 февраля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РЕГИОНАЛЬНАЯ БАЗА ДАННЫХ ЕГЭ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ЗАКРЫВАЕТСЯ</a:t>
            </a:r>
            <a:r>
              <a:rPr lang="ru-RU" sz="2400" b="1" dirty="0" smtClean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2075" indent="-90488" algn="ctr">
              <a:spcBef>
                <a:spcPts val="600"/>
              </a:spcBef>
              <a:buClrTx/>
              <a:buFontTx/>
              <a:buNone/>
              <a:tabLst>
                <a:tab pos="661988" algn="l"/>
                <a:tab pos="1576388" algn="l"/>
                <a:tab pos="2490788" algn="l"/>
                <a:tab pos="3405188" algn="l"/>
                <a:tab pos="4319588" algn="l"/>
                <a:tab pos="5233988" algn="l"/>
                <a:tab pos="6148388" algn="l"/>
                <a:tab pos="7062788" algn="l"/>
                <a:tab pos="7977188" algn="l"/>
                <a:tab pos="8891588" algn="l"/>
                <a:tab pos="9805988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ИЗМЕНИТЬ</a:t>
            </a:r>
            <a:r>
              <a:rPr lang="ru-RU" sz="2400" b="1" dirty="0" smtClean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ВЫБРАННЫЙ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ЭКЗАМЕНОВ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ru-RU" sz="2400" b="1" dirty="0" smtClean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НЕВОЗМОЖНО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Для получения аттестата выпускники текущего года сдают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обязательные предметы – русский язык и математику (базовая часть или профиль)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Сдать можно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любое количество предметов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списка.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Обязательные предметы ЕГЭ для получения аттестата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« Русский язык»                    «Математика»</a:t>
            </a:r>
          </a:p>
          <a:p>
            <a:pPr marL="0" indent="0">
              <a:buNone/>
            </a:pPr>
            <a:r>
              <a:rPr lang="ru-RU" b="1" dirty="0" smtClean="0"/>
              <a:t>            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базового уровня       </a:t>
            </a:r>
          </a:p>
          <a:p>
            <a:pPr marL="0" indent="0" algn="r">
              <a:buNone/>
            </a:pPr>
            <a:r>
              <a:rPr lang="ru-RU" b="1" dirty="0" smtClean="0"/>
              <a:t> </a:t>
            </a:r>
          </a:p>
          <a:p>
            <a:pPr marL="0" indent="0" algn="r">
              <a:buNone/>
            </a:pPr>
            <a:r>
              <a:rPr lang="ru-RU" b="1" dirty="0" smtClean="0"/>
              <a:t>профильного уровня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11760" y="1070895"/>
            <a:ext cx="864096" cy="9361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00435" y="1142903"/>
            <a:ext cx="1152128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042953" y="2545727"/>
            <a:ext cx="648072" cy="5040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76256" y="2666750"/>
            <a:ext cx="576064" cy="53007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1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1109</Words>
  <Application>Microsoft Office PowerPoint</Application>
  <PresentationFormat>Экран (16:9)</PresentationFormat>
  <Paragraphs>162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宋体</vt:lpstr>
      <vt:lpstr>Arial</vt:lpstr>
      <vt:lpstr>Arial Black</vt:lpstr>
      <vt:lpstr>Calibri</vt:lpstr>
      <vt:lpstr>Corbel</vt:lpstr>
      <vt:lpstr>华文中宋</vt:lpstr>
      <vt:lpstr>Times New Roman</vt:lpstr>
      <vt:lpstr>Wingdings</vt:lpstr>
      <vt:lpstr>Wingdings 2</vt:lpstr>
      <vt:lpstr>Тема Office</vt:lpstr>
      <vt:lpstr>    Государственная итоговая аттестация 2024/2025</vt:lpstr>
      <vt:lpstr> Основные сведения о ЕГЭ </vt:lpstr>
      <vt:lpstr>Минпросвещения России № 232/552 от 04.04.2023г «Об утверждении Порядка проведения государственной итоговой аттестации по образовательным программам среднего  общего образования»</vt:lpstr>
      <vt:lpstr>Особенности ЕГЭ</vt:lpstr>
      <vt:lpstr>Участники ЕГЭ</vt:lpstr>
      <vt:lpstr>ИТОГОВОЕ СОЧИНЕНИЕ 2024/2025</vt:lpstr>
      <vt:lpstr>Заявление на участие в ЕГЭ</vt:lpstr>
      <vt:lpstr>Предметы ЕГЭ</vt:lpstr>
      <vt:lpstr>Обязательные предметы ЕГЭ для получения аттестата</vt:lpstr>
      <vt:lpstr>Для поступления в ВУЗ неограниченное количество предметов</vt:lpstr>
      <vt:lpstr> В Минобрнауки России установлены минимальные баллы ЕГЭ на 2024–2025учебный год </vt:lpstr>
      <vt:lpstr>ПОВТОРНЫЙ ДОПУСК</vt:lpstr>
      <vt:lpstr>Какие оценки выставляются в аттестат</vt:lpstr>
      <vt:lpstr>    Федеральный закон № 479-ФЗ «О внесении изменений в Федеральный закон «Об образовании в Российской Федерации» </vt:lpstr>
      <vt:lpstr> Претенденты "За особые успехи в учении" I степени "За особые успехи в учении" II степени» </vt:lpstr>
      <vt:lpstr>Новое с 2024 г</vt:lpstr>
      <vt:lpstr>Порядок и формы проведения государственной итоговой аттестации выпускников 9 классов  в 2024-2025 учебном году </vt:lpstr>
      <vt:lpstr>Презентация PowerPoint</vt:lpstr>
      <vt:lpstr>Презентация PowerPoint</vt:lpstr>
      <vt:lpstr>Презентация PowerPoint</vt:lpstr>
      <vt:lpstr>Формы проведения ГИА  в 9 класс</vt:lpstr>
      <vt:lpstr>      Государственная итоговая аттестация по программам основного общего образования в 2024/2025</vt:lpstr>
      <vt:lpstr>Предметы по выбору ОГЭ</vt:lpstr>
      <vt:lpstr>Презентация PowerPoint</vt:lpstr>
      <vt:lpstr>Аттестат об основном общем образовании </vt:lpstr>
      <vt:lpstr>Федеральный институт  педагогических измерений</vt:lpstr>
      <vt:lpstr>Информационные ресурсы по вопросам ОГЭ </vt:lpstr>
      <vt:lpstr>Повторная аттестация</vt:lpstr>
      <vt:lpstr>Повторный курс обучения </vt:lpstr>
      <vt:lpstr>Повторный курс обучения </vt:lpstr>
      <vt:lpstr> Оценивание экзаменационных работ участников государственной итоговой аттестации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шаблон 2</dc:title>
  <dc:creator>Бейгул Ольга Куприяновна</dc:creator>
  <cp:lastModifiedBy>User</cp:lastModifiedBy>
  <cp:revision>67</cp:revision>
  <cp:lastPrinted>2023-09-14T11:32:43Z</cp:lastPrinted>
  <dcterms:created xsi:type="dcterms:W3CDTF">2017-11-01T21:32:17Z</dcterms:created>
  <dcterms:modified xsi:type="dcterms:W3CDTF">2024-10-09T13:26:00Z</dcterms:modified>
</cp:coreProperties>
</file>